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8"/>
  </p:notesMasterIdLst>
  <p:handoutMasterIdLst>
    <p:handoutMasterId r:id="rId19"/>
  </p:handoutMasterIdLst>
  <p:sldIdLst>
    <p:sldId id="25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B64F96-3A70-48EF-BE71-A71B452493F5}">
          <p14:sldIdLst>
            <p14:sldId id="257"/>
            <p14:sldId id="268"/>
          </p14:sldIdLst>
        </p14:section>
        <p14:section name="1. Graph Thinking" id="{CD39ED92-B5D8-4E2A-839F-C7B7380E0B55}">
          <p14:sldIdLst>
            <p14:sldId id="269"/>
            <p14:sldId id="270"/>
            <p14:sldId id="271"/>
            <p14:sldId id="272"/>
            <p14:sldId id="273"/>
            <p14:sldId id="274"/>
          </p14:sldIdLst>
        </p14:section>
        <p14:section name="2. Querying Graphs" id="{7090E834-29E3-4D73-AA3C-F9A5969AC063}">
          <p14:sldIdLst>
            <p14:sldId id="275"/>
            <p14:sldId id="276"/>
            <p14:sldId id="277"/>
          </p14:sldIdLst>
        </p14:section>
        <p14:section name="3. Exploring Neo4j" id="{D9C33D52-22CB-4712-90BA-A8CC4F64AA92}">
          <p14:sldIdLst>
            <p14:sldId id="278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118" d="100"/>
          <a:sy n="118" d="100"/>
        </p:scale>
        <p:origin x="255" y="28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10/3/2025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10/3/2025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10/3/2025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10/3/2025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10/3/2025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10/3/2025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10/3/2025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10/3/2025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10/3/2025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10/3/2025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10/3/2025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10/3/2025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10/3/2025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10/3/2025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yasenstar/learn_graphdb/tree/main/neo4j/neo4j_fundamentals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2" y="28876"/>
            <a:ext cx="6145636" cy="863600"/>
          </a:xfrm>
        </p:spPr>
        <p:txBody>
          <a:bodyPr/>
          <a:lstStyle/>
          <a:p>
            <a:r>
              <a:rPr lang="en-US" dirty="0"/>
              <a:t>Neo4j Fundamentals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76290" y="2362200"/>
            <a:ext cx="5459836" cy="1117600"/>
          </a:xfrm>
        </p:spPr>
        <p:txBody>
          <a:bodyPr anchor="ctr">
            <a:normAutofit lnSpcReduction="10000"/>
          </a:bodyPr>
          <a:lstStyle/>
          <a:p>
            <a:r>
              <a:rPr lang="en-US" sz="4000" dirty="0"/>
              <a:t>Opening &amp; </a:t>
            </a:r>
          </a:p>
          <a:p>
            <a:r>
              <a:rPr lang="en-US" sz="4000" dirty="0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89EC23-F93D-94CA-E966-305D410015F7}"/>
              </a:ext>
            </a:extLst>
          </p:cNvPr>
          <p:cNvSpPr txBox="1"/>
          <p:nvPr/>
        </p:nvSpPr>
        <p:spPr>
          <a:xfrm>
            <a:off x="2299246" y="685800"/>
            <a:ext cx="1329211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03A015-86B0-BABE-4989-8C18961D8E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4951412" y="1600200"/>
            <a:ext cx="6825509" cy="3181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9B0BD5-59CF-8442-69CE-E39D5D8DE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C6457B-6A6F-DA5C-9D78-FE0D258BCB07}"/>
              </a:ext>
            </a:extLst>
          </p:cNvPr>
          <p:cNvSpPr txBox="1"/>
          <p:nvPr/>
        </p:nvSpPr>
        <p:spPr>
          <a:xfrm>
            <a:off x="150812" y="4828990"/>
            <a:ext cx="5867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Reference Material: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4"/>
              </a:rPr>
              <a:t>https://github.com/yasenstar/learn_graphdb/tree/main/neo4j/neo4j_fundamentals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41F1C-64F7-53E6-3801-82E419A74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AFA8A45-2A18-4571-8B01-0ED7847F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2 Querying Graph</a:t>
            </a:r>
            <a:br>
              <a:rPr lang="en-US" dirty="0"/>
            </a:br>
            <a:r>
              <a:rPr lang="en-US" dirty="0"/>
              <a:t>2.2 Pattern Matching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F326FF-2952-CE18-D760-7A052DA8F2A1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Neo4j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F8A172-6715-64E4-6BD8-3FA6754669D3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84CB84-A4F4-DA38-BF6E-066EC85A4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2724EC-B498-C7F4-5DBD-EA36476508C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608012" y="2142181"/>
            <a:ext cx="8610600" cy="4310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815E68-5F61-FB17-8CF7-387BB408E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6212" y="1409074"/>
            <a:ext cx="2776928" cy="41148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241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E1F35-497A-86B4-748D-EDBD8E5CF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9227C17-9A4A-F186-583D-37B68B24A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2 Querying Graph</a:t>
            </a:r>
            <a:br>
              <a:rPr lang="en-US" dirty="0"/>
            </a:br>
            <a:r>
              <a:rPr lang="en-US" dirty="0"/>
              <a:t>2.3 Creating Graphs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2C662C-3EBF-1E0C-ACB7-5B0101897F89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Neo4j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4BB134-9E86-4BC2-3FBF-E801C6B6288C}"/>
              </a:ext>
            </a:extLst>
          </p:cNvPr>
          <p:cNvSpPr txBox="1"/>
          <p:nvPr/>
        </p:nvSpPr>
        <p:spPr>
          <a:xfrm>
            <a:off x="2299247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1F5130-9E86-BD75-A2BB-62170D045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7C3D83-F142-FBA3-14A6-F4DB0A4EF98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989012" y="2029011"/>
            <a:ext cx="8458200" cy="4642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3F5655-6021-448D-C9E1-DF7BC50937F6}"/>
              </a:ext>
            </a:extLst>
          </p:cNvPr>
          <p:cNvSpPr txBox="1"/>
          <p:nvPr/>
        </p:nvSpPr>
        <p:spPr>
          <a:xfrm>
            <a:off x="6399212" y="2659559"/>
            <a:ext cx="45358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vs. MERGE</a:t>
            </a:r>
          </a:p>
        </p:txBody>
      </p:sp>
    </p:spTree>
    <p:extLst>
      <p:ext uri="{BB962C8B-B14F-4D97-AF65-F5344CB8AC3E}">
        <p14:creationId xmlns:p14="http://schemas.microsoft.com/office/powerpoint/2010/main" val="212158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33387-DCE6-20CD-2F02-D263BA1A5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7565AD5-214C-EED1-A80E-28383B47B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sz="4800" dirty="0"/>
              <a:t>3. Exploring Neo4j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12C37F-2BE4-9917-191C-4B8B3148F64C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Neo4j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E85E90-1BE4-D9DC-D4BF-2B6C1BA80B14}"/>
              </a:ext>
            </a:extLst>
          </p:cNvPr>
          <p:cNvSpPr txBox="1"/>
          <p:nvPr/>
        </p:nvSpPr>
        <p:spPr>
          <a:xfrm>
            <a:off x="2299247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39842-76AD-270F-6E36-42CD53710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C84DEC-9198-CB62-962A-ACAF294223F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760413" y="2245803"/>
            <a:ext cx="9448800" cy="3900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237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13049-BE84-D61C-7138-478E0760B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DN media">
            <a:extLst>
              <a:ext uri="{FF2B5EF4-FFF2-40B4-BE49-F238E27FC236}">
                <a16:creationId xmlns:a16="http://schemas.microsoft.com/office/drawing/2014/main" id="{43F60792-5321-0B0E-0D80-DC51155BE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2" y="457200"/>
            <a:ext cx="9209403" cy="55979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E414DF-882B-415A-F271-8DB90AF1C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12" y="3907199"/>
            <a:ext cx="5181600" cy="27320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0B387F-6435-1A25-C831-28EF8FC7E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057" y="1895187"/>
            <a:ext cx="3996356" cy="19400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E0F092-D808-374D-7E6A-D6B50F468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012" y="762000"/>
            <a:ext cx="3079171" cy="160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7595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223963"/>
          </a:xfrm>
        </p:spPr>
        <p:txBody>
          <a:bodyPr anchor="ctr">
            <a:normAutofit/>
          </a:bodyPr>
          <a:lstStyle/>
          <a:p>
            <a:r>
              <a:rPr lang="en-US" sz="4000" b="1" dirty="0"/>
              <a:t>3. Exploring Neo4j</a:t>
            </a:r>
            <a:br>
              <a:rPr lang="en-US" dirty="0"/>
            </a:br>
            <a:r>
              <a:rPr lang="en-US" dirty="0"/>
              <a:t>3.1 Get Neo4j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B7EDFF-4A46-6EBC-C77A-BDAF4A84A64B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Neo4j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962BCD-774A-91A5-8365-94D2485BB04D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D81DDD-A157-F41B-8137-75ED1539F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C92B60-C50C-AB77-4079-43B90FC52F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55612" y="2308118"/>
            <a:ext cx="10514012" cy="4321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A9489E-C4EE-3A70-BF2D-B5DC64EEA0A3}"/>
              </a:ext>
            </a:extLst>
          </p:cNvPr>
          <p:cNvSpPr txBox="1"/>
          <p:nvPr/>
        </p:nvSpPr>
        <p:spPr>
          <a:xfrm>
            <a:off x="5789612" y="2133600"/>
            <a:ext cx="4876800" cy="1200329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dirty="0"/>
              <a:t>工欲善其事 必先利其器</a:t>
            </a:r>
            <a:endParaRPr lang="en-US" altLang="zh-CN" dirty="0"/>
          </a:p>
          <a:p>
            <a:r>
              <a:rPr lang="en-US" dirty="0"/>
              <a:t>To do a good job, one must first sharpen one's tools.</a:t>
            </a: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EF372-8EC1-BF4F-BB55-C0E5B9413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51DABAD-E9FF-9E96-0BE2-7AEF0D3A8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239873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1. Graph Thinking</a:t>
            </a:r>
            <a:br>
              <a:rPr lang="en-US" dirty="0"/>
            </a:br>
            <a:r>
              <a:rPr lang="en-US" dirty="0"/>
              <a:t>1.1 What is Neo4j?</a:t>
            </a:r>
            <a:br>
              <a:rPr lang="en-US" dirty="0"/>
            </a:br>
            <a:r>
              <a:rPr lang="en-US" dirty="0"/>
              <a:t>– Create a Node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CDA262-B87B-DB2D-851F-129E41B82A23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Neo4j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9C278-6ABC-C101-5C5D-85CC49E6BD3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117182-DFD9-030F-E34D-1F768F581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988FB6-2229-8270-2D5B-F2C0C1B7B57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1065212" y="2132349"/>
            <a:ext cx="10013285" cy="4497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498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B285B-D98D-DB02-9593-8A3B133D3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AA28B16-AA82-D4F4-B557-9E0691251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223963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1. Graph Thinking</a:t>
            </a:r>
            <a:br>
              <a:rPr lang="en-US" dirty="0"/>
            </a:br>
            <a:r>
              <a:rPr lang="en-US" dirty="0"/>
              <a:t>1.1 What is Neo4j?</a:t>
            </a:r>
            <a:br>
              <a:rPr lang="en-US" dirty="0"/>
            </a:br>
            <a:r>
              <a:rPr lang="en-US" dirty="0"/>
              <a:t>– Create more Nodes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8B9333-FF78-8DFD-3A19-55EB14B9DA83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Neo4j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784650-5C12-D06A-1D8B-6EE89D4C0815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7DA7E0-454C-E2E0-6A51-551140D81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3DF3F9-85D3-C52C-61C2-B0E5E2E911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10409" y="2161361"/>
            <a:ext cx="10993800" cy="4239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180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DAD31-51E0-F13F-3117-959B21246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421C20D-7A4C-3D7F-ADB7-99A9BDEF5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1. Graph Thinking</a:t>
            </a:r>
            <a:br>
              <a:rPr lang="en-US" dirty="0"/>
            </a:br>
            <a:r>
              <a:rPr lang="en-US" dirty="0"/>
              <a:t>1.1 What is Neo4j?</a:t>
            </a:r>
            <a:br>
              <a:rPr lang="en-US" dirty="0"/>
            </a:br>
            <a:r>
              <a:rPr lang="en-US" dirty="0"/>
              <a:t>– Create Relationships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9924B-18CE-F009-BF50-608516841AC6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Neo4j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64C53-AE4C-652E-BCC0-6B2552DFEA4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4536AB-CF78-013E-2B21-6D2E543A5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7ABE83-5706-B0A4-5E75-7EC43430B92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55613" y="2138766"/>
            <a:ext cx="10820400" cy="4266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802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A6C6A-5513-9852-9224-9E3B8CA0F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FB40100-0D1F-79BD-67A5-4F422ECE2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1. Graph Thinking</a:t>
            </a:r>
            <a:br>
              <a:rPr lang="en-US" dirty="0"/>
            </a:br>
            <a:r>
              <a:rPr lang="en-US" dirty="0"/>
              <a:t>1.1 What is Neo4j?</a:t>
            </a:r>
            <a:br>
              <a:rPr lang="en-US" dirty="0"/>
            </a:br>
            <a:r>
              <a:rPr lang="en-US" dirty="0"/>
              <a:t>– </a:t>
            </a:r>
            <a:r>
              <a:rPr lang="en-US"/>
              <a:t>Create Properties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1F2D37-0620-0A1E-60D9-C577543F21F9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Neo4j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FBDF94-09FE-8BFE-9DF2-B7D3232BF09B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17C21F-BC64-AE64-A063-3D7EABAFC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09C7C-F593-1A41-82F0-82775299B7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1293812" y="2154006"/>
            <a:ext cx="9204796" cy="44753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432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C2F07-BAA0-50CB-0608-0A711E49F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962D61F-5DDA-34BD-3E18-2AF40708E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1. Graph Thinking</a:t>
            </a:r>
            <a:br>
              <a:rPr lang="en-US" dirty="0"/>
            </a:br>
            <a:r>
              <a:rPr lang="en-US" dirty="0"/>
              <a:t>1.2 Thinking In Graphs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7165D6-114B-DFA6-8821-EB1A1116FAC5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Neo4j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2C0A24-4E60-1A5C-D732-709E6EEA2337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757428-2DD9-C01B-4065-44A661C6D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9E58E0-59B7-B912-6839-B3DA798A413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303212" y="2029813"/>
            <a:ext cx="8153400" cy="4268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7F14EF-12D0-5455-D544-4CD6ACE64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212" y="3571448"/>
            <a:ext cx="4484454" cy="32865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7473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82F3E-9C15-5E5C-9C3C-3527DB5A9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437E935-3772-3483-2BD0-AA0DB2F3C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1. Graph Thinking</a:t>
            </a:r>
            <a:br>
              <a:rPr lang="en-US" dirty="0"/>
            </a:br>
            <a:r>
              <a:rPr lang="en-US" dirty="0"/>
              <a:t>1.3 Graphs are Everywhere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944F47-6FBC-EE62-8A06-851F9EE727A2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Neo4j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493D96-F76C-AAB2-C9C1-302A768C5FD7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AF75A8-E631-8D6A-DBAD-5359E5A5D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0ABD5F-6A1F-60B2-2010-1E61B422080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531812" y="2055984"/>
            <a:ext cx="10742612" cy="458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6DB50D-74F7-B96C-BCEB-D4E56A33F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812" y="4419600"/>
            <a:ext cx="2432736" cy="2286000"/>
          </a:xfrm>
          <a:prstGeom prst="roundRect">
            <a:avLst>
              <a:gd name="adj" fmla="val 47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7169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49403-9EEC-80CD-E414-8430A8F29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B7B6870-4E87-B316-68B0-45059B443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2 Querying Graph</a:t>
            </a:r>
            <a:br>
              <a:rPr lang="en-US" dirty="0"/>
            </a:br>
            <a:r>
              <a:rPr lang="en-US" dirty="0"/>
              <a:t>2.1 Reading Graphs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6AF128-8F7B-CFB8-41F6-F2B0D3895986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Neo4j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2F595-A7A0-B322-0D5F-AE977AED6B7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E07D78-78CA-572B-9008-A8083622C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37BDA5-D366-178A-E9E8-4D7C4B2C295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55612" y="2132349"/>
            <a:ext cx="9523412" cy="4470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3B6585-0BF8-62A9-130C-B7B8AEBB7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344" y="3886200"/>
            <a:ext cx="3905359" cy="2362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53F7C6-4C36-3F4D-498D-41DF8FFF8DAF}"/>
              </a:ext>
            </a:extLst>
          </p:cNvPr>
          <p:cNvSpPr txBox="1"/>
          <p:nvPr/>
        </p:nvSpPr>
        <p:spPr>
          <a:xfrm>
            <a:off x="4197790" y="5607197"/>
            <a:ext cx="37254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https://sandbox.neo4j.com/</a:t>
            </a:r>
          </a:p>
        </p:txBody>
      </p:sp>
    </p:spTree>
    <p:extLst>
      <p:ext uri="{BB962C8B-B14F-4D97-AF65-F5344CB8AC3E}">
        <p14:creationId xmlns:p14="http://schemas.microsoft.com/office/powerpoint/2010/main" val="302145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4088</TotalTime>
  <Words>199</Words>
  <Application>Microsoft Office PowerPoint</Application>
  <PresentationFormat>Custom</PresentationFormat>
  <Paragraphs>43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Tech 16x9</vt:lpstr>
      <vt:lpstr>Neo4j Fundamentals</vt:lpstr>
      <vt:lpstr>3. Exploring Neo4j 3.1 Get Neo4j</vt:lpstr>
      <vt:lpstr>1. Graph Thinking 1.1 What is Neo4j? – Create a Node</vt:lpstr>
      <vt:lpstr>1. Graph Thinking 1.1 What is Neo4j? – Create more Nodes</vt:lpstr>
      <vt:lpstr>1. Graph Thinking 1.1 What is Neo4j? – Create Relationships</vt:lpstr>
      <vt:lpstr>1. Graph Thinking 1.1 What is Neo4j? – Create Properties</vt:lpstr>
      <vt:lpstr>1. Graph Thinking 1.2 Thinking In Graphs</vt:lpstr>
      <vt:lpstr>1. Graph Thinking 1.3 Graphs are Everywhere</vt:lpstr>
      <vt:lpstr>2 Querying Graph 2.1 Reading Graphs</vt:lpstr>
      <vt:lpstr>2 Querying Graph 2.2 Pattern Matching</vt:lpstr>
      <vt:lpstr>2 Querying Graph 2.3 Creating Graphs</vt:lpstr>
      <vt:lpstr>3. Exploring Neo4j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21</cp:revision>
  <dcterms:created xsi:type="dcterms:W3CDTF">2025-09-27T03:02:45Z</dcterms:created>
  <dcterms:modified xsi:type="dcterms:W3CDTF">2025-10-03T09:56:58Z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  <property fmtid="{D5CDD505-2E9C-101B-9397-08002B2CF9AE}" pid="8" name="MSIP_Label_19540963-e559-4020-8a90-fe8a502c2801_Enabled">
    <vt:lpwstr>true</vt:lpwstr>
  </property>
  <property fmtid="{D5CDD505-2E9C-101B-9397-08002B2CF9AE}" pid="9" name="MSIP_Label_19540963-e559-4020-8a90-fe8a502c2801_SetDate">
    <vt:lpwstr>2025-09-27T03:07:57Z</vt:lpwstr>
  </property>
  <property fmtid="{D5CDD505-2E9C-101B-9397-08002B2CF9AE}" pid="10" name="MSIP_Label_19540963-e559-4020-8a90-fe8a502c2801_Method">
    <vt:lpwstr>Standard</vt:lpwstr>
  </property>
  <property fmtid="{D5CDD505-2E9C-101B-9397-08002B2CF9AE}" pid="11" name="MSIP_Label_19540963-e559-4020-8a90-fe8a502c2801_Name">
    <vt:lpwstr>19540963-e559-4020-8a90-fe8a502c2801</vt:lpwstr>
  </property>
  <property fmtid="{D5CDD505-2E9C-101B-9397-08002B2CF9AE}" pid="12" name="MSIP_Label_19540963-e559-4020-8a90-fe8a502c2801_SiteId">
    <vt:lpwstr>f25493ae-1c98-41d7-8a33-0be75f5fe603</vt:lpwstr>
  </property>
  <property fmtid="{D5CDD505-2E9C-101B-9397-08002B2CF9AE}" pid="13" name="MSIP_Label_19540963-e559-4020-8a90-fe8a502c2801_ActionId">
    <vt:lpwstr>97b04000-7970-4628-81b4-cb1a71b537cc</vt:lpwstr>
  </property>
  <property fmtid="{D5CDD505-2E9C-101B-9397-08002B2CF9AE}" pid="14" name="MSIP_Label_19540963-e559-4020-8a90-fe8a502c2801_ContentBits">
    <vt:lpwstr>0</vt:lpwstr>
  </property>
  <property fmtid="{D5CDD505-2E9C-101B-9397-08002B2CF9AE}" pid="15" name="MSIP_Label_19540963-e559-4020-8a90-fe8a502c2801_Tag">
    <vt:lpwstr>10, 3, 0, 1</vt:lpwstr>
  </property>
</Properties>
</file>